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sldIdLst>
    <p:sldId id="859" r:id="rId2"/>
    <p:sldId id="1245" r:id="rId3"/>
    <p:sldId id="1290" r:id="rId4"/>
    <p:sldId id="1291" r:id="rId5"/>
    <p:sldId id="1292" r:id="rId6"/>
    <p:sldId id="1293" r:id="rId7"/>
    <p:sldId id="1300" r:id="rId8"/>
    <p:sldId id="1246" r:id="rId9"/>
    <p:sldId id="1294" r:id="rId10"/>
    <p:sldId id="1295" r:id="rId11"/>
    <p:sldId id="1296" r:id="rId12"/>
    <p:sldId id="1297" r:id="rId13"/>
    <p:sldId id="1298" r:id="rId14"/>
    <p:sldId id="1299" r:id="rId15"/>
    <p:sldId id="1248" r:id="rId16"/>
    <p:sldId id="1259" r:id="rId17"/>
    <p:sldId id="1270" r:id="rId18"/>
    <p:sldId id="1266" r:id="rId19"/>
    <p:sldId id="1267" r:id="rId20"/>
    <p:sldId id="1268" r:id="rId21"/>
    <p:sldId id="1269" r:id="rId22"/>
    <p:sldId id="1271" r:id="rId23"/>
    <p:sldId id="1272" r:id="rId24"/>
    <p:sldId id="1273" r:id="rId25"/>
    <p:sldId id="1274" r:id="rId26"/>
    <p:sldId id="1275" r:id="rId27"/>
    <p:sldId id="1277" r:id="rId28"/>
    <p:sldId id="1278" r:id="rId29"/>
    <p:sldId id="1280" r:id="rId30"/>
    <p:sldId id="1281" r:id="rId31"/>
    <p:sldId id="1283" r:id="rId32"/>
    <p:sldId id="1284" r:id="rId3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340768"/>
            <a:ext cx="11523345" cy="2446824"/>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专题强化突</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破</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专题三  推动绿色发展　共建美丽中国</a:t>
            </a:r>
            <a:endPar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2865"/>
            <a:ext cx="11485848" cy="2792239"/>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有利于节约资源、保护环境，促进我国经济社会的可持续发展。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有利于加强生态文明建设，实现中华民族的永续发展。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有利于贯彻落实新发展理念，促进经济建设与环境保护协调发展。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有利于建设资源节约型、环境友好型社会。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有利于在全社会树立尊重自然、顺应自然、保护自然的生态文明理念。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有利于增强公民的低碳环保意识，践行绿色、低碳的生活理念。</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372827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我国取得生态文明建设成就的背后有哪些</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中国经验</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中国共产党的领导，坚持以人民为中心的发展思想，处理好经济发展与生态环境保护的关系，坚持绿色富国、绿色惠民，将良好生态环境作为最普惠的民生福祉，让人民群众切实感受到经济发展带来的环境效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）以资源环境承载能力为基础，以自然规律为准则，以可持续发展、人与自然和谐共生为目标。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）贯彻创新、协调、绿色、开放、共享的新发展理念，坚持节约资源和保护环境的基本国策，实施可持续发展战略。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）走绿色、循环、低碳发展之路，要坚持节约优先、保护优先、自然恢复为主的方针，大力倡导节能、环保、低碳、文明的绿色生产生活方式。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64039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00857"/>
            <a:ext cx="11485848" cy="2792239"/>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）走绿色发展道路，建设资源节约型、环境友好型社会。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）大力推进科技创新，促进节能减排，发展低碳经济。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）贯彻落实依法治国基本方略，严守生态保护红线、环境质量底线、资源利</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）加强国际合作，共同应对环境和能源危机，建设一个清洁美丽的世界。</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671583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党和国家为什么推行</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绿水青山就是金山银山</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）我国的人口、资源、环境问题突出，经济社会发展中出现的问题，只有通过转变发展方式才能得到解决。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）坚持绿色发展，走生产发展、生活富裕、生态良好的文明发展道路，是我们的必然选择。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）生态兴则文明兴，生态衰则文明衰。生态文明作为一种新型的社会文明形态，是人类的共识，也是时代的选择。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）生态环境没有替代品，用之不觉，失之难存。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）有利于处理好经济发展与生态环境保护的关系。保护生态环境就是保护生产力，改善生态环境就是发展生产力。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）有利于提升人民群众对优美生态环境的获得感、幸福感和安全感。</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747014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请你分析中国一定能如期实现</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碳达峰</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碳中和</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目标的底气。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）强大的国家综合实力为实现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碳达峰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碳中和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目标奠定坚实的经济基础。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）绿色、新能源技术的不断发展为实现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碳达峰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碳中和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目标提供了技</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术</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）我国积极推动产业结构调整、能源结构优化、重点行业能效提升，碳减排取得显著成效，为实现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碳达峰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碳中和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目标奠定了经验基础。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）我国社会主义制度具有集中力量办大事的优势，有利于调动各方面的积极性。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）绿色低碳发展理念深入人心。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）人们的环保意识不断增强，积极承担社会责任，等等。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31323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4949"/>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为推动</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双碳</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目标的早日实现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青少年应作出哪些努力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）树立绿色、低碳生活理念，养成绿色低碳出行、减少废弃物产生的生活习惯。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）增强环保意识，使用节能型、环保型产品。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）从身边的小事做起，如绿色出行、绿色消费，节约水电，养成勤俭节约的良好习惯，垃圾分类，等等。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）学习和宣传环境保护的相关法律知识。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）勇于并善于同浪费资源、污染环境的行为作斗争。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40066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如何建设美丽中国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坚持依法治国方略，制定和完善相关的法律法规。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坚持节约资源和保护环境的基本国策，实施可持续发展战略。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坚持依法保护环境，严惩污染和破坏环境的违法犯罪行为。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走绿色发展道路，建设资源节约型、环境友好型社会。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大力发展绿色经济、循环经济、低碳经济，淘汰落后产业。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）社会、企业：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积极承担责任，遵纪守法。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加大科技投入，提高产品科技含量。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坚持可持续发展，节约资源、保护环境。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加强宣传教育，提高员工的道德水准，树立节能环保意识。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树立节约资源和保护环境的意识。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学习环保知识。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大力宣传绿色生产、生活方式。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低碳行动，绿色出行。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针对身边环保问题积极向有关部门献计献策。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善于同破坏环境的行为作斗争。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108340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008230"/>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日是第二个全国生态日，主题为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加快经济社会发展全面绿色转型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。该节日旨在深化习近平生态文明思想的大众化传播，提高全社会生态文明意识，增强全民生态环境保护的思想自觉和行动自觉。下列宣传语与此次活动主题不相符的是（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生态兴则文明兴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生态衰则文明衰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坚持可持续发展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人与自然和谐共生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保护环境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绿水青山就是金山银山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奉法者强则国强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奉法者弱则国弱</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2286550" y="764704"/>
            <a:ext cx="7617311" cy="593375"/>
          </a:xfrm>
          <a:prstGeom prst="rect">
            <a:avLst/>
          </a:prstGeom>
        </p:spPr>
      </p:pic>
      <p:sp>
        <p:nvSpPr>
          <p:cNvPr id="5" name="矩形 4"/>
          <p:cNvSpPr/>
          <p:nvPr/>
        </p:nvSpPr>
        <p:spPr>
          <a:xfrm>
            <a:off x="1794977" y="3657210"/>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524315"/>
          </a:xfrm>
        </p:spPr>
        <p:txBody>
          <a:bodyPr/>
          <a:lstStyle/>
          <a:p>
            <a:pPr algn="dist"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党的二十大报告指出，我们坚持绿水青山就是金山银山的理念，坚持山水林田湖草沙一体化保护和系统治理，全方位、全地域、全过程加强生态环境保护。这</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良好的生态环境是最普惠的民生福祉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人类开发和利用自然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可以凌驾于自然之上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人与自然相互依存、共生共荣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把生态环境保护作为国家当前的中心工作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98662" y="2276872"/>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1076840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49590"/>
            <a:ext cx="11485848" cy="4339650"/>
          </a:xfrm>
        </p:spPr>
        <p:txBody>
          <a:bodyPr/>
          <a:lstStyle/>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自然资源部发布的《关于进一步加强黑土耕地保护的通知》，要求内蒙古、辽宁、吉林、黑龙江四省（</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）自然资源主管部门进一步加强黑土耕地保护。这是因为（　　）</a:t>
            </a:r>
          </a:p>
          <a:p>
            <a:pPr hangingPunct="0">
              <a:spcAft>
                <a:spcPts val="0"/>
              </a:spcAft>
              <a:tabLst>
                <a:tab pos="2700655" algn="l"/>
                <a:tab pos="5581015" algn="l"/>
                <a:tab pos="8461375"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人类开发和利用自然必须遵循自然规律</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人类有责任避免自然受到不必要的伤害</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生态兴则文明兴</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生态衰则文明衰</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这四省</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的资源环境形势最为严峻</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775726" y="1879328"/>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3776935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1686"/>
            <a:ext cx="11485848" cy="4933658"/>
          </a:xfrm>
        </p:spPr>
        <p:txBody>
          <a:bodyPr/>
          <a:lstStyle/>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日至</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中国共产党第二十届中央委员会第三次全体会议在北京举行。全会审议通过的《中共中央关于进一步全面深化改革、推进中国式现代化的决定》强调</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中国式现代化是</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人与自然和谐共生的现代化。必须完善生态文明制度体系</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协同推进降碳、减污、扩绿、增长</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积极应对气候变化</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加快完善落实绿水青山就是金山银山理念的体制机制。要完善生态文明基础体制</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健全生态环境治理体系</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健全绿色低碳发展机制。</a:t>
            </a:r>
            <a:r>
              <a:rPr lang="en-US" altLang="zh-CN" sz="2200"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①②③④⑤</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endPar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追求人与自然和谐共生</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建设生态文明</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绿水青山就是金山银山</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走绿色发展道路</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贯彻创新、协调、绿色、开放、共享的新发展理</a:t>
            </a:r>
            <a:r>
              <a:rPr lang="zh-CN" altLang="zh-CN" sz="22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念</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264741" y="740951"/>
            <a:ext cx="7660930" cy="522570"/>
          </a:xfrm>
          <a:prstGeom prst="rect">
            <a:avLst/>
          </a:prstGeom>
        </p:spPr>
      </p:pic>
      <p:sp>
        <p:nvSpPr>
          <p:cNvPr id="5" name="矩形 4"/>
          <p:cNvSpPr/>
          <p:nvPr/>
        </p:nvSpPr>
        <p:spPr>
          <a:xfrm>
            <a:off x="478582" y="1253578"/>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7" name="矩形 6"/>
          <p:cNvSpPr/>
          <p:nvPr/>
        </p:nvSpPr>
        <p:spPr>
          <a:xfrm>
            <a:off x="387426" y="3814157"/>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3505266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用氢能源燃起的奥运火炬、用张北草原的风能点亮的奥运场馆、用二氧化碳跨临界直接蒸发制冷形成的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最快的冰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作为奥运历史上首个</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碳中和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的冬奥会，北京冬奥会以无处不在的绿色，向世界彰显着中国全面绿色转型、建设美丽中国的坚定决心。对于如何建设美丽中国，下列说法正确的是（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要实现人与自然和谐发展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建设生态文明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要以可持续发展、人与自然和谐共生为根本</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生态兴则文明兴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生态衰则文明衰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要坚持节约资源和保护环境的基本国策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607374" y="2708920"/>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1603433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年初，国家推出一系列鼓励新能源汽车发展的政策，如购车补贴、充电设施建设等。这些政策的实施（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有利于促进绿色发展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推动生态文明建设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能够减少传统燃油汽车的使用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降低碳排放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表明我国将新能源汽车产业作为经济发展的中心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有利于引导消费者树立绿色消费理念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934966" y="1916832"/>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1351250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5007"/>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最严限塑令</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落地以来取得了很大成效，但困难依然存在，如塑料产品类型多，产品链长而复杂，涉及产业部门众多等。关于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限塑令</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落地的建议，你认为不可取的是（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政府部门依法行政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坚持以罚代管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限制外卖行业发展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倡导自己做饭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加强绿色产品开发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推广替代产品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市民增强环保意识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转变购物习惯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486694" y="2348880"/>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260605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7582"/>
            <a:ext cx="11485848" cy="4339650"/>
          </a:xfrm>
        </p:spPr>
        <p:txBody>
          <a:bodyPr/>
          <a:lstStyle/>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日是第</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54</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个世界环境日，中国主题为</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美丽中国我先行</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，旨在深入学习宣传贯彻习近平生态文明思想，展示全国各地推进美丽中国先行区建设的实践成果，并倡议社会公众积极行动，投身美丽中国建设。为了响应号召，同学们应该（　　）</a:t>
            </a:r>
          </a:p>
          <a:p>
            <a:pPr hangingPunct="0">
              <a:spcAft>
                <a:spcPts val="0"/>
              </a:spcAft>
              <a:tabLst>
                <a:tab pos="2700655" algn="l"/>
                <a:tab pos="5581015" algn="l"/>
                <a:tab pos="8461375"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坚持绿色出行</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不乘坐私家车出行</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全部步行或者骑自行车</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尽量购买过度包装产品</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不选购和使用可再生材料制品</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积极践行节能、环保、低碳、文明的绿色生</a:t>
            </a:r>
            <a:r>
              <a:rPr lang="zh-CN" altLang="zh-CN" sz="2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活方</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式</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将绿色发展理念渗透到日常生活中</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成为自觉行动</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199662" y="2348880"/>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1738123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近来，亲朋好友露营围坐、谈天说地成为休闲新风尚。但同时也出现了煞风景的现象：烧烤炭渣损伤草皮、烟头等垃圾乱扔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对此，同学们发表了不同的看法，其中你认为合理的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先履行保护环境的义务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后行使露营休闲的权利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露营休闲的权利和保护环境的义务是完全对等的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放弃露营休闲的权利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可以不履行保护环境的义务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公民在享有露营休闲的权利时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必须履行保护环境的义务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007488" y="2467018"/>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3910763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在浙江安吉，从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卖石头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卖风景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，乡亲们圆了生态小康梦；在山西右玉，通过植树造林、防沙治沙，不毛之地变身塞上绿洲，农民的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钱袋子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鼓起来了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这些变化都昭示着：人不负青山，青山定不负人。上述材料说明（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人与自然是相互依存、共生共荣的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人类只有征服自然才能获得金山银山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我国实行最严格的生态环境保护制度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经济发展与生态环境保护是有机统一的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07574" y="2276872"/>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280113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为探究能源危机背后的深层次因素，某校九年级学生展开了调查。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调查一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我国虽有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960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多万平方千米的土地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却有一个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亿多人口的大分母。受科技水平的影响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我国单位国内生产总值能耗高于世界平均水平。有些地方片面追求经济发展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忽视了对资源环境的有效保护。当前世界的联系日益紧密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国外能源市场的变化对我国产生了较大影响。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）结合调查一，运用所学知识，探究造成我国能源问题的原因。（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至少写出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55306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我国人口基数大，人均资源占有量少。</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我国资源开发利用不尽合理、不够科学。</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我国没有处理好经济发展与生态环境保护的关系。</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经济全球化背景下风险的跨国界传递。</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4583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741537"/>
          </a:xfrm>
        </p:spPr>
        <p:txBody>
          <a:bodyPr/>
          <a:lstStyle/>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调查二</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中国政府为应对能源危机对发展的影响</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采取了一系列措施</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面对全球气候变化</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中方坚定走生态优先、绿色低碳发展道路</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宣布富有雄心的</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双碳</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目标</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推动落实《巴黎协定》</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植树造林占全球人工造林的</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为构建人与自然生命共同体付出不懈努力。</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年极端高温天气下</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全国多地启动有序用电</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或要求工业企业</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让电于民</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或倡议</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节约用电</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）结合调查二，运用相关知识，探究国家采取这些措施的合理性。（</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至少写出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4373552"/>
            <a:ext cx="11485848" cy="2148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中国是负责任的大国，承担国际责任，推动构建人类命运共同体。</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中国为世界的发展贡献中国智慧和中国方案，共同解决全球性问题。</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这些措施有利于倡导节能、环保、低碳、文明的绿色生产生活方式，处理好经济发展与生态环境保护的关系。</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这些措施有利于践行绿色发展理念，坚持节约资源和保护环境的基本国策。</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3900235"/>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调查三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为探究有效应对能源危机的措施和方法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大家纷纷建言献策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打击破坏生态文明的违法犯罪行为。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深入调研我们面临的能源危机问题。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落实能源政策措施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倡导节能环保。</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制定完善有关能源的法律和政策。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）请选择其中最合理的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条意见建议，并按照一定的逻辑关系进行排序。（</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不需要写理由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501299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我的选择：</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②③④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。排序：</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②④③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05174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阅读材料，回答下列问题。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年巴黎奥运会将绿色、低碳、可持续的理念贯穿奥运会的筹备和举办过程中。可回收材料的使用、垃圾分类回收的实施、清洁能源的广泛应用以及碳中和目标的实现等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巴黎奥运会向世界充分展示了其对于环境保护的深刻思考和坚定决心。据悉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巴黎奥运会奖牌中的部分银金属甚至来源于旧汽车零件、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光片和碎镜子等可回收材料。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杭州第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届亚运会开幕式在杭州奥体中心体育场举行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潮起亚细亚</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为主题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秉承</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简约、安全、精彩</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数实融合</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的形式完成主火炬点燃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通过零碳排放的主火炬和电子烟花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体现主办城市的环保意识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展现大国担当</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409510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7190"/>
            <a:ext cx="11485848" cy="5202130"/>
          </a:xfrm>
        </p:spPr>
        <p:txBody>
          <a:bodyPr/>
          <a:lstStyle/>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习近平总书记在山西考察时强调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山西要认真落实党中央关于促进中部地区加快崛起、</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推动黄河流域生态保护和高质量发展等战略部署</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坚持稳中求进工作总基调</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完整准确全面贯彻新发展理念</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统筹好发展和安全</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努力在推动资源型经济转型发展上迈出新步伐</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④⑤⑥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奋力谱写三晋大地推进中国式现代化新篇章。要一体推进治山治水治气治城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全面加强防沙治沙和流域水土流失治理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持续推进重点行业节能降碳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扎实开展矿山生态修复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切实维护生态安全。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走绿色发展道路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贯彻创新、协调、绿色、开放、共享的新发展理念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经济发展与生态环境保护的关</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8582" y="836712"/>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33510" y="4293096"/>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1028710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89622"/>
            <a:ext cx="11485848" cy="1130246"/>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）请你总结两城在举办重大体育赛事中的共同之处，并说说在这个角度中法两国有怎样的共识。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444" y="294682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共同之处：绿色亚运、奥运，关注生态环境保护。共识：坚持人与自然和谐共生，倡导绿色低碳的生产生活方式。</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48248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）有同学认为：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只要政府有所作为就能建设美丽中国了。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请辨析这一观点。</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268458"/>
            <a:ext cx="11485848" cy="5202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这个观点是片面的。建设美丽中国需要政府作出努力，同时也需要全国上下齐心协力，共同努力。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国家要坚持依法治国方略，制定和完善相关的法律法规。坚持节约资源和保护环境的基本国策，实施可持续发展战略。坚持依法保护环境，严惩污染和破坏环境的违法犯罪行为。走绿色发展道路，建设资源节约型、环境友好型社会。大力发展绿色经济、循环经济、低碳经济，淘汰落后产业。</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社会和企业要积极承担责任，遵纪守法。加大科技投入，提高产品科技含量。坚持可持续发展，节约资源、保护环境。加强宣传教育，提高员工的道德水准，树立节能环保意识。</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个人要树立节约资源和保护环境的意识。学习环保知识。大力宣传绿色生产、生活方式。低碳行动，绿色出行。针对身边的环保问题积极向有关部门献计献策。善于同破坏环境的行为作斗争。</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838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）在生态环境方面我们生活中还有许多不和谐的音符，请你找出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点并给出解</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1882963"/>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快递包装几乎都没有回收再利用。解决办法：快递企业要加大研发创新力度，研制环保新材料，采用环保、易回收的包装方案，推进包装减量化，减少过度包装。公民要拒绝购买过度包装产品，选购无包装、简易包装产品；树立环保节能意识，养成低碳文明的生活方式，重复使用包装物。</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学生食堂食物浪费严重。解决办法：食堂要研究学生喜欢吃的菜系，丰富口感。学校要加强节约方面的宣传教育。学生要养成勤俭节约的良好生活习惯。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5187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79557"/>
            <a:ext cx="11485848" cy="5373779"/>
          </a:xfrm>
        </p:spPr>
        <p:txBody>
          <a:bodyPr/>
          <a:lstStyle/>
          <a:p>
            <a:pPr hangingPunct="0">
              <a:lnSpc>
                <a:spcPct val="130000"/>
              </a:lnSpc>
              <a:spcAft>
                <a:spcPts val="0"/>
              </a:spcAft>
              <a:tabLst>
                <a:tab pos="2700655" algn="l"/>
                <a:tab pos="5581015" algn="l"/>
                <a:tab pos="8461375" algn="l"/>
              </a:tabLst>
            </a:pPr>
            <a:r>
              <a:rPr lang="en-US"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料一</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全国生态日</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2025</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日是第三个全国生态日。</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2005</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习近平总书记在浙江安吉县余村考察时首次提出了</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绿水青山就是金山银山</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的重要论断</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形象地揭示了环境保护和经济发展之间的关系</a:t>
            </a:r>
            <a:r>
              <a:rPr lang="en-US" altLang="zh-CN" sz="2200"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⑥⑦</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第十四届全国人大常委会第三次会议审议并通过了《全国人民代表大会常务委员会关于设立全国生态日的决定》</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日设立为全国生态日。该节日旨在深化习近平生态文明思想的大众化传播</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提高全社会生态文明意识</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增强全民生态环境保护的思想自觉和行动自觉</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以钉钉子精神推动生态文明建设不断取得新成效。</a:t>
            </a:r>
            <a:r>
              <a:rPr lang="en-US" altLang="zh-CN" sz="2200"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⑧⑨</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endPar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经济发展与生态环境保护的关系</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可持续发展战略</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转变生产生活方式</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践行绿色、低碳生活方</a:t>
            </a:r>
            <a:r>
              <a:rPr lang="zh-CN" altLang="zh-CN" sz="22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式</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25722" y="764704"/>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60854" y="4192210"/>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255896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1114"/>
            <a:ext cx="11485848" cy="3416320"/>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国家环境日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年六五环境日国家主场活动在重庆市举办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年六五环境日主题为</a:t>
            </a:r>
            <a:r>
              <a:rPr lang="en-US" altLang="zh-CN"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美丽中国我先行</a:t>
            </a:r>
            <a:r>
              <a:rPr lang="en-US" altLang="zh-CN"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旨在深入学习宣传贯彻习近平生态文明思想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展示全国各地推进美丽中国先行区建设的实践成果并倡议社会公众积极行动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投身美丽中国建设。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建设美丽中</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8582" y="1055736"/>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4" name="矩形 3"/>
          <p:cNvSpPr/>
          <p:nvPr/>
        </p:nvSpPr>
        <p:spPr>
          <a:xfrm>
            <a:off x="387426" y="3616315"/>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5584469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5341462"/>
          </a:xfrm>
        </p:spPr>
        <p:txBody>
          <a:bodyPr/>
          <a:lstStyle/>
          <a:p>
            <a:pPr hangingPunct="0">
              <a:lnSpc>
                <a:spcPct val="130000"/>
              </a:lnSpc>
              <a:spcAft>
                <a:spcPts val="0"/>
              </a:spcAft>
              <a:tabLst>
                <a:tab pos="2700655" algn="l"/>
                <a:tab pos="5581015" algn="l"/>
                <a:tab pos="8461375" algn="l"/>
              </a:tabLst>
            </a:pPr>
            <a:r>
              <a:rPr lang="en-US" altLang="zh-CN" sz="2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a:t>
            </a:r>
            <a:r>
              <a:rPr lang="zh-CN" altLang="zh-CN" sz="2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料三</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双碳</a:t>
            </a:r>
            <a:r>
              <a:rPr lang="en-US" altLang="zh-CN" sz="210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工作持续推动生态文明建设</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a:t>
            </a:r>
            <a:r>
              <a:rPr lang="en-US" altLang="zh-CN" sz="2100" smtClean="0">
                <a:solidFill>
                  <a:srgbClr val="000000"/>
                </a:solidFill>
                <a:latin typeface="Times New Roman" panose="02020603050405020304" pitchFamily="18" charset="0"/>
                <a:ea typeface="宋体" panose="02010600030101010101" pitchFamily="2" charset="-122"/>
              </a:rPr>
              <a:t>2020</a:t>
            </a:r>
            <a:r>
              <a:rPr lang="zh-CN" altLang="zh-CN" sz="2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年提出</a:t>
            </a:r>
            <a:r>
              <a:rPr lang="en-US" altLang="zh-CN" sz="2100" smtClean="0">
                <a:solidFill>
                  <a:srgbClr val="000000"/>
                </a:solidFill>
                <a:latin typeface="楷体" panose="02010609060101010101" pitchFamily="49" charset="-122"/>
                <a:cs typeface="Times New Roman" panose="02020603050405020304" pitchFamily="18" charset="0"/>
              </a:rPr>
              <a:t>“</a:t>
            </a:r>
            <a:r>
              <a:rPr lang="zh-CN" altLang="zh-CN" sz="2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双碳</a:t>
            </a:r>
            <a:r>
              <a:rPr lang="en-US" altLang="zh-CN" sz="2100" smtClean="0">
                <a:solidFill>
                  <a:srgbClr val="000000"/>
                </a:solidFill>
                <a:latin typeface="楷体" panose="02010609060101010101" pitchFamily="49" charset="-122"/>
                <a:cs typeface="Times New Roman" panose="02020603050405020304" pitchFamily="18" charset="0"/>
              </a:rPr>
              <a:t>”</a:t>
            </a:r>
            <a:r>
              <a:rPr lang="zh-CN" altLang="zh-CN" sz="2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目标以来</a:t>
            </a:r>
            <a:r>
              <a:rPr lang="zh-CN"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在习近平总书记亲自谋划、亲自部署、亲自推动下</a:t>
            </a:r>
            <a:r>
              <a:rPr lang="en-US" altLang="zh-CN" sz="2100" baseline="30000" smtClean="0">
                <a:solidFill>
                  <a:srgbClr val="000000"/>
                </a:solidFill>
                <a:latin typeface="MS Mincho"/>
                <a:cs typeface="Times New Roman" panose="02020603050405020304" pitchFamily="18" charset="0"/>
              </a:rPr>
              <a:t>⑪</a:t>
            </a:r>
            <a:r>
              <a:rPr lang="zh-CN"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我国已经完成了碳达峰碳中和顶层设计</a:t>
            </a:r>
            <a:r>
              <a:rPr lang="zh-CN"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基本构建起</a:t>
            </a:r>
            <a:r>
              <a:rPr lang="en-US" altLang="zh-CN" sz="2100" smtClean="0">
                <a:solidFill>
                  <a:srgbClr val="000000"/>
                </a:solidFill>
                <a:latin typeface="楷体" panose="02010609060101010101" pitchFamily="49"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rPr>
              <a:t>1</a:t>
            </a:r>
            <a:r>
              <a:rPr lang="zh-CN" altLang="zh-CN" sz="2100" smtClean="0">
                <a:solidFill>
                  <a:srgbClr val="000000"/>
                </a:solidFill>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rPr>
              <a:t>N</a:t>
            </a:r>
            <a:r>
              <a:rPr lang="en-US" altLang="zh-CN" sz="2100" smtClean="0">
                <a:solidFill>
                  <a:srgbClr val="000000"/>
                </a:solidFill>
                <a:latin typeface="楷体" panose="02010609060101010101" pitchFamily="49" charset="-122"/>
                <a:cs typeface="Times New Roman" panose="02020603050405020304" pitchFamily="18" charset="0"/>
              </a:rPr>
              <a:t>”</a:t>
            </a:r>
            <a:r>
              <a:rPr lang="zh-CN" altLang="zh-CN" sz="2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政策体系</a:t>
            </a:r>
            <a:r>
              <a:rPr lang="zh-CN"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碳达峰碳中和工作扎实有序推进</a:t>
            </a:r>
            <a:r>
              <a:rPr lang="zh-CN" altLang="zh-CN" sz="21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实现良好开局</a:t>
            </a:r>
            <a:r>
              <a:rPr lang="en-US" altLang="zh-CN" sz="2100" baseline="30000" smtClean="0">
                <a:solidFill>
                  <a:srgbClr val="000000"/>
                </a:solidFill>
                <a:latin typeface="MS Mincho"/>
                <a:cs typeface="Times New Roman" panose="02020603050405020304" pitchFamily="18" charset="0"/>
              </a:rPr>
              <a:t>⑫</a:t>
            </a:r>
            <a:r>
              <a:rPr lang="zh-CN" altLang="zh-CN" sz="2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。在全面建设社会主义现代化国家新征程上</a:t>
            </a:r>
            <a:r>
              <a:rPr lang="zh-CN"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我国以</a:t>
            </a:r>
            <a:r>
              <a:rPr lang="en-US" altLang="zh-CN" sz="2100" smtClean="0">
                <a:solidFill>
                  <a:srgbClr val="000000"/>
                </a:solidFill>
                <a:latin typeface="楷体" panose="02010609060101010101" pitchFamily="49" charset="-122"/>
                <a:cs typeface="Times New Roman" panose="02020603050405020304" pitchFamily="18" charset="0"/>
              </a:rPr>
              <a:t>“</a:t>
            </a:r>
            <a:r>
              <a:rPr lang="zh-CN" altLang="zh-CN" sz="2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双碳</a:t>
            </a:r>
            <a:r>
              <a:rPr lang="en-US" altLang="zh-CN" sz="2100" smtClean="0">
                <a:solidFill>
                  <a:srgbClr val="000000"/>
                </a:solidFill>
                <a:latin typeface="楷体" panose="02010609060101010101" pitchFamily="49"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工作为引领</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推动能耗双控逐步转向碳排放双控</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持续推进生产方式和生活方式绿色低碳转型</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积极稳妥推进碳达峰碳中和</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做到在发展中降碳、在降碳中实现更高质量发展</a:t>
            </a:r>
            <a:r>
              <a:rPr lang="en-US" altLang="zh-CN" sz="2100" baseline="30000">
                <a:solidFill>
                  <a:srgbClr val="000000"/>
                </a:solidFill>
                <a:latin typeface="MS Mincho"/>
                <a:ea typeface="宋体" panose="02010600030101010101" pitchFamily="2" charset="-122"/>
                <a:cs typeface="Times New Roman" panose="02020603050405020304" pitchFamily="18" charset="0"/>
              </a:rPr>
              <a:t>⑬</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力争</a:t>
            </a:r>
            <a:r>
              <a:rPr lang="en-US"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2030</a:t>
            </a:r>
            <a:r>
              <a:rPr lang="zh-CN" altLang="zh-CN" sz="21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年前实现碳达峰、</a:t>
            </a:r>
            <a:r>
              <a:rPr lang="en-US"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2060</a:t>
            </a:r>
            <a:r>
              <a:rPr lang="zh-CN" altLang="zh-CN" sz="21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年前实现碳中和的庄严承诺</a:t>
            </a:r>
            <a:r>
              <a:rPr lang="en-US" altLang="zh-CN" sz="2100" baseline="30000">
                <a:solidFill>
                  <a:srgbClr val="000000"/>
                </a:solidFill>
                <a:latin typeface="MS Mincho"/>
                <a:ea typeface="宋体" panose="02010600030101010101" pitchFamily="2" charset="-122"/>
                <a:cs typeface="Times New Roman" panose="02020603050405020304" pitchFamily="18" charset="0"/>
              </a:rPr>
              <a:t>⑭</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构建完成碳达峰碳中和</a:t>
            </a:r>
            <a:r>
              <a:rPr lang="en-US" altLang="zh-CN" sz="2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政策体系。</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p>
          <a:p>
            <a:pPr hangingPunct="0">
              <a:spcAft>
                <a:spcPts val="0"/>
              </a:spcAft>
              <a:tabLst>
                <a:tab pos="2700655" algn="l"/>
                <a:tab pos="5581015" algn="l"/>
                <a:tab pos="8461375" algn="l"/>
              </a:tabLst>
            </a:pPr>
            <a:r>
              <a:rPr lang="en-US"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坚</a:t>
            </a:r>
            <a:r>
              <a:rPr lang="zh-CN" altLang="zh-CN" sz="2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持党的领导</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000" smtClean="0">
                <a:solidFill>
                  <a:srgbClr val="000000"/>
                </a:solidFill>
                <a:latin typeface="MS Mincho"/>
                <a:ea typeface="宋体" panose="02010600030101010101" pitchFamily="2" charset="-122"/>
                <a:cs typeface="Times New Roman" panose="02020603050405020304" pitchFamily="18" charset="0"/>
              </a:rPr>
              <a:t>⑫ </a:t>
            </a:r>
            <a:r>
              <a:rPr lang="zh-CN"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积</a:t>
            </a:r>
            <a:r>
              <a:rPr lang="zh-CN" altLang="zh-CN" sz="2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极应对环境危机</a:t>
            </a:r>
            <a:r>
              <a:rPr lang="en-US" altLang="zh-CN" sz="2000" smtClean="0">
                <a:solidFill>
                  <a:srgbClr val="000000"/>
                </a:solidFill>
                <a:latin typeface="MS Mincho"/>
                <a:ea typeface="宋体" panose="02010600030101010101" pitchFamily="2" charset="-122"/>
                <a:cs typeface="Times New Roman" panose="02020603050405020304" pitchFamily="18" charset="0"/>
              </a:rPr>
              <a:t>⑬</a:t>
            </a:r>
          </a:p>
          <a:p>
            <a:pPr hangingPunct="0">
              <a:spcAft>
                <a:spcPts val="0"/>
              </a:spcAft>
              <a:tabLst>
                <a:tab pos="2700655" algn="l"/>
                <a:tab pos="5581015" algn="l"/>
                <a:tab pos="8461375" algn="l"/>
              </a:tabLst>
            </a:pPr>
            <a:r>
              <a:rPr lang="en-US"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推</a:t>
            </a:r>
            <a:r>
              <a:rPr lang="zh-CN" altLang="zh-CN" sz="2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动可持续发展</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000" smtClean="0">
                <a:solidFill>
                  <a:srgbClr val="000000"/>
                </a:solidFill>
                <a:latin typeface="MS Mincho"/>
                <a:ea typeface="宋体" panose="02010600030101010101" pitchFamily="2" charset="-122"/>
                <a:cs typeface="Times New Roman" panose="02020603050405020304" pitchFamily="18" charset="0"/>
              </a:rPr>
              <a:t>⑭ </a:t>
            </a:r>
            <a:r>
              <a:rPr lang="zh-CN"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a:t>
            </a:r>
            <a:r>
              <a:rPr lang="zh-CN" altLang="zh-CN" sz="2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国担当、建设清洁美丽的世</a:t>
            </a:r>
            <a:r>
              <a:rPr lang="zh-CN"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界</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clrChange>
              <a:clrFrom>
                <a:srgbClr val="FFFFFF"/>
              </a:clrFrom>
              <a:clrTo>
                <a:srgbClr val="FFFFFF">
                  <a:alpha val="0"/>
                </a:srgbClr>
              </a:clrTo>
            </a:clrChange>
          </a:blip>
          <a:stretch>
            <a:fillRect/>
          </a:stretch>
        </p:blipFill>
        <p:spPr>
          <a:xfrm>
            <a:off x="10775726" y="1484784"/>
            <a:ext cx="235680" cy="235680"/>
          </a:xfrm>
          <a:prstGeom prst="rect">
            <a:avLst/>
          </a:prstGeom>
        </p:spPr>
      </p:pic>
      <p:pic>
        <p:nvPicPr>
          <p:cNvPr id="4" name="图片 3"/>
          <p:cNvPicPr/>
          <p:nvPr/>
        </p:nvPicPr>
        <p:blipFill>
          <a:blip r:embed="rId3">
            <a:clrChange>
              <a:clrFrom>
                <a:srgbClr val="FFFFFF"/>
              </a:clrFrom>
              <a:clrTo>
                <a:srgbClr val="FFFFFF">
                  <a:alpha val="0"/>
                </a:srgbClr>
              </a:clrTo>
            </a:clrChange>
          </a:blip>
          <a:stretch>
            <a:fillRect/>
          </a:stretch>
        </p:blipFill>
        <p:spPr>
          <a:xfrm>
            <a:off x="2926854" y="2348880"/>
            <a:ext cx="228685" cy="228685"/>
          </a:xfrm>
          <a:prstGeom prst="rect">
            <a:avLst/>
          </a:prstGeom>
        </p:spPr>
      </p:pic>
      <p:pic>
        <p:nvPicPr>
          <p:cNvPr id="5" name="图片 4"/>
          <p:cNvPicPr/>
          <p:nvPr/>
        </p:nvPicPr>
        <p:blipFill>
          <a:blip r:embed="rId4">
            <a:clrChange>
              <a:clrFrom>
                <a:srgbClr val="FFFFFF"/>
              </a:clrFrom>
              <a:clrTo>
                <a:srgbClr val="FFFFFF">
                  <a:alpha val="0"/>
                </a:srgbClr>
              </a:clrTo>
            </a:clrChange>
          </a:blip>
          <a:stretch>
            <a:fillRect/>
          </a:stretch>
        </p:blipFill>
        <p:spPr>
          <a:xfrm>
            <a:off x="8577982" y="3212976"/>
            <a:ext cx="251886" cy="251886"/>
          </a:xfrm>
          <a:prstGeom prst="rect">
            <a:avLst/>
          </a:prstGeom>
        </p:spPr>
      </p:pic>
      <p:pic>
        <p:nvPicPr>
          <p:cNvPr id="6" name="图片 5"/>
          <p:cNvPicPr/>
          <p:nvPr/>
        </p:nvPicPr>
        <p:blipFill>
          <a:blip r:embed="rId5">
            <a:clrChange>
              <a:clrFrom>
                <a:srgbClr val="FFFFFF"/>
              </a:clrFrom>
              <a:clrTo>
                <a:srgbClr val="FFFFFF">
                  <a:alpha val="0"/>
                </a:srgbClr>
              </a:clrTo>
            </a:clrChange>
          </a:blip>
          <a:stretch>
            <a:fillRect/>
          </a:stretch>
        </p:blipFill>
        <p:spPr>
          <a:xfrm>
            <a:off x="4680924" y="3659285"/>
            <a:ext cx="237875" cy="237875"/>
          </a:xfrm>
          <a:prstGeom prst="rect">
            <a:avLst/>
          </a:prstGeom>
        </p:spPr>
      </p:pic>
      <p:pic>
        <p:nvPicPr>
          <p:cNvPr id="7" name="图片 6"/>
          <p:cNvPicPr/>
          <p:nvPr/>
        </p:nvPicPr>
        <p:blipFill>
          <a:blip r:embed="rId2">
            <a:clrChange>
              <a:clrFrom>
                <a:srgbClr val="FFFFFF"/>
              </a:clrFrom>
              <a:clrTo>
                <a:srgbClr val="FFFFFF">
                  <a:alpha val="0"/>
                </a:srgbClr>
              </a:clrTo>
            </a:clrChange>
          </a:blip>
          <a:stretch>
            <a:fillRect/>
          </a:stretch>
        </p:blipFill>
        <p:spPr>
          <a:xfrm>
            <a:off x="464852" y="4639063"/>
            <a:ext cx="285173" cy="285173"/>
          </a:xfrm>
          <a:prstGeom prst="rect">
            <a:avLst/>
          </a:prstGeom>
        </p:spPr>
      </p:pic>
      <p:pic>
        <p:nvPicPr>
          <p:cNvPr id="8" name="图片 7"/>
          <p:cNvPicPr/>
          <p:nvPr/>
        </p:nvPicPr>
        <p:blipFill>
          <a:blip r:embed="rId3">
            <a:clrChange>
              <a:clrFrom>
                <a:srgbClr val="FFFFFF"/>
              </a:clrFrom>
              <a:clrTo>
                <a:srgbClr val="FFFFFF">
                  <a:alpha val="0"/>
                </a:srgbClr>
              </a:clrTo>
            </a:clrChange>
          </a:blip>
          <a:stretch>
            <a:fillRect/>
          </a:stretch>
        </p:blipFill>
        <p:spPr>
          <a:xfrm>
            <a:off x="449373" y="5091608"/>
            <a:ext cx="276709" cy="276709"/>
          </a:xfrm>
          <a:prstGeom prst="rect">
            <a:avLst/>
          </a:prstGeom>
        </p:spPr>
      </p:pic>
      <p:pic>
        <p:nvPicPr>
          <p:cNvPr id="9" name="图片 8"/>
          <p:cNvPicPr/>
          <p:nvPr/>
        </p:nvPicPr>
        <p:blipFill>
          <a:blip r:embed="rId4">
            <a:clrChange>
              <a:clrFrom>
                <a:srgbClr val="FFFFFF"/>
              </a:clrFrom>
              <a:clrTo>
                <a:srgbClr val="FFFFFF">
                  <a:alpha val="0"/>
                </a:srgbClr>
              </a:clrTo>
            </a:clrChange>
          </a:blip>
          <a:stretch>
            <a:fillRect/>
          </a:stretch>
        </p:blipFill>
        <p:spPr>
          <a:xfrm>
            <a:off x="427172" y="5520029"/>
            <a:ext cx="304782" cy="304782"/>
          </a:xfrm>
          <a:prstGeom prst="rect">
            <a:avLst/>
          </a:prstGeom>
        </p:spPr>
      </p:pic>
      <p:pic>
        <p:nvPicPr>
          <p:cNvPr id="10" name="图片 9"/>
          <p:cNvPicPr/>
          <p:nvPr/>
        </p:nvPicPr>
        <p:blipFill>
          <a:blip r:embed="rId5">
            <a:clrChange>
              <a:clrFrom>
                <a:srgbClr val="FFFFFF"/>
              </a:clrFrom>
              <a:clrTo>
                <a:srgbClr val="FFFFFF">
                  <a:alpha val="0"/>
                </a:srgbClr>
              </a:clrTo>
            </a:clrChange>
          </a:blip>
          <a:stretch>
            <a:fillRect/>
          </a:stretch>
        </p:blipFill>
        <p:spPr>
          <a:xfrm>
            <a:off x="435649" y="6001594"/>
            <a:ext cx="287828" cy="287828"/>
          </a:xfrm>
          <a:prstGeom prst="rect">
            <a:avLst/>
          </a:prstGeom>
        </p:spPr>
      </p:pic>
      <p:sp>
        <p:nvSpPr>
          <p:cNvPr id="11" name="矩形 10"/>
          <p:cNvSpPr/>
          <p:nvPr/>
        </p:nvSpPr>
        <p:spPr>
          <a:xfrm>
            <a:off x="425722" y="764704"/>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12" name="矩形 11"/>
          <p:cNvSpPr/>
          <p:nvPr/>
        </p:nvSpPr>
        <p:spPr>
          <a:xfrm>
            <a:off x="334566" y="4150241"/>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8743268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07079"/>
            <a:ext cx="11485848" cy="5653855"/>
          </a:xfrm>
        </p:spPr>
        <p:txBody>
          <a:bodyPr/>
          <a:lstStyle/>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材料四</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构建现代环境治理体系</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pPr>
            <a:r>
              <a:rPr lang="en-US"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建现代环境治理体系是实现美丽中国目标的重要制度保障。在夯实党政主体责任方面</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中央和各省分别制定生态环境保护的责任清单</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开展并持续深化中央生态环境保护督察</a:t>
            </a:r>
            <a:r>
              <a:rPr lang="en-US" altLang="zh-CN" sz="2200" baseline="30000">
                <a:solidFill>
                  <a:srgbClr val="000000"/>
                </a:solidFill>
                <a:latin typeface="MS Mincho"/>
                <a:cs typeface="Times New Roman" panose="02020603050405020304" pitchFamily="18" charset="0"/>
              </a:rPr>
              <a:t>⑮</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在生态环境法治建设方面</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基本完成全国生态环境综合行政执法改革</a:t>
            </a:r>
            <a:r>
              <a:rPr lang="en-US" altLang="zh-CN" sz="2200" baseline="30000">
                <a:solidFill>
                  <a:srgbClr val="000000"/>
                </a:solidFill>
                <a:latin typeface="MS Mincho"/>
                <a:cs typeface="Times New Roman" panose="02020603050405020304" pitchFamily="18" charset="0"/>
              </a:rPr>
              <a:t>⑯</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rPr>
              <a:t>2014</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年修改的</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《中华人民共和国环境保护法》被称为</a:t>
            </a:r>
            <a:r>
              <a:rPr lang="en-US" altLang="zh-CN" sz="2200" u="sng">
                <a:solidFill>
                  <a:srgbClr val="000000"/>
                </a:solidFill>
                <a:uFill>
                  <a:solidFill>
                    <a:srgbClr val="000000"/>
                  </a:solidFill>
                </a:uFill>
                <a:latin typeface="楷体" panose="02010609060101010101" pitchFamily="49"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史上最严的环保法</a:t>
            </a:r>
            <a:r>
              <a:rPr lang="en-US" altLang="zh-CN" sz="2200" u="sng">
                <a:solidFill>
                  <a:srgbClr val="000000"/>
                </a:solidFill>
                <a:uFill>
                  <a:solidFill>
                    <a:srgbClr val="000000"/>
                  </a:solidFill>
                </a:uFill>
                <a:latin typeface="楷体" panose="02010609060101010101" pitchFamily="49"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刑法从重设置环境犯罪的法律责任</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《中华人民共和国民法典》增加生态环境损害惩罚性赔偿制度</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rPr>
              <a:t>2018</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年宪法修正案将生态文明写入宪法</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确立了生态文明的宪法地位</a:t>
            </a:r>
            <a:r>
              <a:rPr lang="en-US" altLang="zh-CN" sz="2200" baseline="30000">
                <a:solidFill>
                  <a:srgbClr val="000000"/>
                </a:solidFill>
                <a:latin typeface="MS Mincho"/>
                <a:cs typeface="Times New Roman" panose="02020603050405020304" pitchFamily="18" charset="0"/>
              </a:rPr>
              <a:t>⑰</a:t>
            </a:r>
            <a:r>
              <a:rPr lang="en-US" altLang="zh-CN" sz="2200">
                <a:solidFill>
                  <a:srgbClr val="000000"/>
                </a:solidFill>
                <a:latin typeface="楷体" panose="02010609060101010101" pitchFamily="49"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在引导企业责任方面</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将全国</a:t>
            </a:r>
            <a:r>
              <a:rPr lang="en-US" altLang="zh-CN" sz="2200">
                <a:solidFill>
                  <a:srgbClr val="000000"/>
                </a:solidFill>
                <a:latin typeface="Times New Roman" panose="02020603050405020304" pitchFamily="18" charset="0"/>
                <a:ea typeface="宋体" panose="02010600030101010101" pitchFamily="2" charset="-122"/>
              </a:rPr>
              <a:t>330</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多万个固定污染源纳入排污管理</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引导企业低碳绿色转型发展</a:t>
            </a:r>
            <a:r>
              <a:rPr lang="en-US" altLang="zh-CN" sz="2200" baseline="30000">
                <a:solidFill>
                  <a:srgbClr val="000000"/>
                </a:solidFill>
                <a:latin typeface="MS Mincho"/>
                <a:cs typeface="Times New Roman" panose="02020603050405020304" pitchFamily="18" charset="0"/>
              </a:rPr>
              <a:t>⑱</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在构建全民行动体系方面</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发布了《公民生态环境行为规范十条》等法律法规</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推动形成绿色生活方式</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000" smtClean="0">
                <a:solidFill>
                  <a:srgbClr val="000000"/>
                </a:solidFill>
                <a:latin typeface="MS Mincho"/>
                <a:ea typeface="宋体" panose="02010600030101010101" pitchFamily="2" charset="-122"/>
                <a:cs typeface="Times New Roman" panose="02020603050405020304" pitchFamily="18" charset="0"/>
              </a:rPr>
              <a:t>⑮</a:t>
            </a:r>
          </a:p>
          <a:p>
            <a:pPr hangingPunct="0">
              <a:lnSpc>
                <a:spcPct val="130000"/>
              </a:lnSpc>
              <a:spcAft>
                <a:spcPts val="0"/>
              </a:spcAft>
              <a:tabLst>
                <a:tab pos="2700655" algn="l"/>
                <a:tab pos="5581015" algn="l"/>
                <a:tab pos="8461375" algn="l"/>
              </a:tabLst>
            </a:pPr>
            <a:r>
              <a:rPr lang="en-US"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a:t>
            </a:r>
            <a:r>
              <a:rPr lang="zh-CN" altLang="zh-CN" sz="2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央生态环境保护督察制度</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000" smtClean="0">
                <a:solidFill>
                  <a:srgbClr val="000000"/>
                </a:solidFill>
                <a:latin typeface="MS Mincho"/>
                <a:ea typeface="宋体" panose="02010600030101010101" pitchFamily="2" charset="-122"/>
                <a:cs typeface="Times New Roman" panose="02020603050405020304" pitchFamily="18" charset="0"/>
              </a:rPr>
              <a:t>⑯  </a:t>
            </a:r>
            <a:r>
              <a:rPr lang="zh-CN"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推</a:t>
            </a:r>
            <a:r>
              <a:rPr lang="zh-CN" altLang="zh-CN" sz="2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进法治中国建设</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000" smtClean="0">
                <a:solidFill>
                  <a:srgbClr val="000000"/>
                </a:solidFill>
                <a:latin typeface="MS Mincho"/>
                <a:ea typeface="宋体" panose="02010600030101010101" pitchFamily="2" charset="-122"/>
                <a:cs typeface="Times New Roman" panose="02020603050405020304" pitchFamily="18" charset="0"/>
              </a:rPr>
              <a:t>⑰  </a:t>
            </a:r>
            <a:r>
              <a:rPr lang="zh-CN"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依</a:t>
            </a:r>
            <a:r>
              <a:rPr lang="zh-CN" altLang="zh-CN" sz="2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法治</a:t>
            </a:r>
            <a:r>
              <a:rPr lang="zh-CN"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国</a:t>
            </a:r>
            <a:r>
              <a:rPr lang="en-US" altLang="zh-CN" sz="1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绿</a:t>
            </a:r>
            <a:r>
              <a:rPr lang="zh-CN" altLang="zh-CN" sz="2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色生活方式</a:t>
            </a:r>
            <a:endParaRPr lang="zh-CN" altLang="en-US" sz="2200"/>
          </a:p>
        </p:txBody>
      </p:sp>
      <p:pic>
        <p:nvPicPr>
          <p:cNvPr id="3" name="图片 2"/>
          <p:cNvPicPr/>
          <p:nvPr/>
        </p:nvPicPr>
        <p:blipFill>
          <a:blip r:embed="rId2">
            <a:clrChange>
              <a:clrFrom>
                <a:srgbClr val="FFFFFF"/>
              </a:clrFrom>
              <a:clrTo>
                <a:srgbClr val="FFFFFF">
                  <a:alpha val="0"/>
                </a:srgbClr>
              </a:clrTo>
            </a:clrChange>
          </a:blip>
          <a:stretch>
            <a:fillRect/>
          </a:stretch>
        </p:blipFill>
        <p:spPr>
          <a:xfrm>
            <a:off x="10991750" y="1916832"/>
            <a:ext cx="209851" cy="209851"/>
          </a:xfrm>
          <a:prstGeom prst="rect">
            <a:avLst/>
          </a:prstGeom>
        </p:spPr>
      </p:pic>
      <p:pic>
        <p:nvPicPr>
          <p:cNvPr id="4" name="图片 3"/>
          <p:cNvPicPr/>
          <p:nvPr/>
        </p:nvPicPr>
        <p:blipFill>
          <a:blip r:embed="rId3">
            <a:clrChange>
              <a:clrFrom>
                <a:srgbClr val="FFFFFF"/>
              </a:clrFrom>
              <a:clrTo>
                <a:srgbClr val="FFFFFF">
                  <a:alpha val="0"/>
                </a:srgbClr>
              </a:clrTo>
            </a:clrChange>
          </a:blip>
          <a:stretch>
            <a:fillRect/>
          </a:stretch>
        </p:blipFill>
        <p:spPr>
          <a:xfrm>
            <a:off x="8471470" y="2348880"/>
            <a:ext cx="209851" cy="209851"/>
          </a:xfrm>
          <a:prstGeom prst="rect">
            <a:avLst/>
          </a:prstGeom>
        </p:spPr>
      </p:pic>
      <p:pic>
        <p:nvPicPr>
          <p:cNvPr id="5" name="图片 4"/>
          <p:cNvPicPr/>
          <p:nvPr/>
        </p:nvPicPr>
        <p:blipFill>
          <a:blip r:embed="rId4">
            <a:clrChange>
              <a:clrFrom>
                <a:srgbClr val="FFFFFF"/>
              </a:clrFrom>
              <a:clrTo>
                <a:srgbClr val="FFFFFF">
                  <a:alpha val="0"/>
                </a:srgbClr>
              </a:clrTo>
            </a:clrChange>
          </a:blip>
          <a:stretch>
            <a:fillRect/>
          </a:stretch>
        </p:blipFill>
        <p:spPr>
          <a:xfrm>
            <a:off x="5484638" y="3645024"/>
            <a:ext cx="223309" cy="223309"/>
          </a:xfrm>
          <a:prstGeom prst="rect">
            <a:avLst/>
          </a:prstGeom>
        </p:spPr>
      </p:pic>
      <p:pic>
        <p:nvPicPr>
          <p:cNvPr id="6" name="图片 5"/>
          <p:cNvPicPr/>
          <p:nvPr/>
        </p:nvPicPr>
        <p:blipFill>
          <a:blip r:embed="rId5">
            <a:clrChange>
              <a:clrFrom>
                <a:srgbClr val="FFFFFF"/>
              </a:clrFrom>
              <a:clrTo>
                <a:srgbClr val="FFFFFF">
                  <a:alpha val="0"/>
                </a:srgbClr>
              </a:clrTo>
            </a:clrChange>
          </a:blip>
          <a:stretch>
            <a:fillRect/>
          </a:stretch>
        </p:blipFill>
        <p:spPr>
          <a:xfrm>
            <a:off x="6535880" y="4094324"/>
            <a:ext cx="210029" cy="210029"/>
          </a:xfrm>
          <a:prstGeom prst="rect">
            <a:avLst/>
          </a:prstGeom>
        </p:spPr>
      </p:pic>
      <p:pic>
        <p:nvPicPr>
          <p:cNvPr id="7" name="图片 6"/>
          <p:cNvPicPr/>
          <p:nvPr/>
        </p:nvPicPr>
        <p:blipFill>
          <a:blip r:embed="rId2">
            <a:clrChange>
              <a:clrFrom>
                <a:srgbClr val="FFFFFF"/>
              </a:clrFrom>
              <a:clrTo>
                <a:srgbClr val="FFFFFF">
                  <a:alpha val="0"/>
                </a:srgbClr>
              </a:clrTo>
            </a:clrChange>
          </a:blip>
          <a:stretch>
            <a:fillRect/>
          </a:stretch>
        </p:blipFill>
        <p:spPr>
          <a:xfrm>
            <a:off x="581022" y="5457920"/>
            <a:ext cx="253920" cy="253920"/>
          </a:xfrm>
          <a:prstGeom prst="rect">
            <a:avLst/>
          </a:prstGeom>
        </p:spPr>
      </p:pic>
      <p:pic>
        <p:nvPicPr>
          <p:cNvPr id="8" name="图片 7"/>
          <p:cNvPicPr/>
          <p:nvPr/>
        </p:nvPicPr>
        <p:blipFill>
          <a:blip r:embed="rId3">
            <a:clrChange>
              <a:clrFrom>
                <a:srgbClr val="FFFFFF"/>
              </a:clrFrom>
              <a:clrTo>
                <a:srgbClr val="FFFFFF">
                  <a:alpha val="0"/>
                </a:srgbClr>
              </a:clrTo>
            </a:clrChange>
          </a:blip>
          <a:stretch>
            <a:fillRect/>
          </a:stretch>
        </p:blipFill>
        <p:spPr>
          <a:xfrm>
            <a:off x="594986" y="5829593"/>
            <a:ext cx="253920" cy="253920"/>
          </a:xfrm>
          <a:prstGeom prst="rect">
            <a:avLst/>
          </a:prstGeom>
        </p:spPr>
      </p:pic>
      <p:pic>
        <p:nvPicPr>
          <p:cNvPr id="9" name="图片 8"/>
          <p:cNvPicPr/>
          <p:nvPr/>
        </p:nvPicPr>
        <p:blipFill>
          <a:blip r:embed="rId4">
            <a:clrChange>
              <a:clrFrom>
                <a:srgbClr val="FFFFFF"/>
              </a:clrFrom>
              <a:clrTo>
                <a:srgbClr val="FFFFFF">
                  <a:alpha val="0"/>
                </a:srgbClr>
              </a:clrTo>
            </a:clrChange>
          </a:blip>
          <a:stretch>
            <a:fillRect/>
          </a:stretch>
        </p:blipFill>
        <p:spPr>
          <a:xfrm>
            <a:off x="578548" y="6217623"/>
            <a:ext cx="270204" cy="270204"/>
          </a:xfrm>
          <a:prstGeom prst="rect">
            <a:avLst/>
          </a:prstGeom>
        </p:spPr>
      </p:pic>
      <p:pic>
        <p:nvPicPr>
          <p:cNvPr id="10" name="图片 9"/>
          <p:cNvPicPr/>
          <p:nvPr/>
        </p:nvPicPr>
        <p:blipFill>
          <a:blip r:embed="rId5">
            <a:clrChange>
              <a:clrFrom>
                <a:srgbClr val="FFFFFF"/>
              </a:clrFrom>
              <a:clrTo>
                <a:srgbClr val="FFFFFF">
                  <a:alpha val="0"/>
                </a:srgbClr>
              </a:clrTo>
            </a:clrChange>
          </a:blip>
          <a:stretch>
            <a:fillRect/>
          </a:stretch>
        </p:blipFill>
        <p:spPr>
          <a:xfrm>
            <a:off x="2435505" y="6234072"/>
            <a:ext cx="254135" cy="254135"/>
          </a:xfrm>
          <a:prstGeom prst="rect">
            <a:avLst/>
          </a:prstGeom>
        </p:spPr>
      </p:pic>
      <p:sp>
        <p:nvSpPr>
          <p:cNvPr id="11" name="矩形 10"/>
          <p:cNvSpPr/>
          <p:nvPr/>
        </p:nvSpPr>
        <p:spPr>
          <a:xfrm>
            <a:off x="478582" y="692696"/>
            <a:ext cx="1313180"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ea typeface="黑体" panose="02010609060101010101" pitchFamily="49" charset="-122"/>
                <a:cs typeface="Times New Roman" panose="02020603050405020304" pitchFamily="18" charset="0"/>
              </a:rPr>
              <a:t>热点材料</a:t>
            </a:r>
            <a:endParaRPr lang="en-US" altLang="zh-CN" sz="2200" b="0">
              <a:solidFill>
                <a:srgbClr val="00B0F0"/>
              </a:solidFill>
              <a:ea typeface="黑体" panose="02010609060101010101" pitchFamily="49" charset="-122"/>
              <a:cs typeface="Times New Roman" panose="02020603050405020304" pitchFamily="18" charset="0"/>
            </a:endParaRPr>
          </a:p>
        </p:txBody>
      </p:sp>
      <p:sp>
        <p:nvSpPr>
          <p:cNvPr id="12" name="矩形 11"/>
          <p:cNvSpPr/>
          <p:nvPr/>
        </p:nvSpPr>
        <p:spPr>
          <a:xfrm>
            <a:off x="387426" y="4997085"/>
            <a:ext cx="1603324" cy="430887"/>
          </a:xfrm>
          <a:prstGeom prst="rect">
            <a:avLst/>
          </a:prstGeom>
        </p:spPr>
        <p:txBody>
          <a:bodyPr wrap="none">
            <a:spAutoFit/>
          </a:bodyPr>
          <a:lstStyle/>
          <a:p>
            <a:pPr lvl="0">
              <a:spcAft>
                <a:spcPts val="0"/>
              </a:spcAft>
              <a:tabLst>
                <a:tab pos="2700655" algn="l"/>
                <a:tab pos="5581015" algn="l"/>
                <a:tab pos="8461375" algn="l"/>
              </a:tabLst>
            </a:pPr>
            <a:r>
              <a:rPr lang="zh-CN" altLang="en-US" sz="22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sz="2200" b="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0013064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设立国家生态日有何重要意义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）体现了党和国家对生态文明建设的高度重视，有利于新时代生态文明建设，全面推进美丽中国建设。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）有利于增强社会各界的环保意识，推动生态文明建设常态化，营造全社会保护环境、建设生态文明的良好社会氛围。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）有利于增强群众生态文明意识，养成良好的环保习惯。</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760985" y="758858"/>
            <a:ext cx="8668443" cy="581910"/>
          </a:xfrm>
          <a:prstGeom prst="rect">
            <a:avLst/>
          </a:prstGeom>
        </p:spPr>
      </p:pic>
    </p:spTree>
    <p:extLst>
      <p:ext uri="{BB962C8B-B14F-4D97-AF65-F5344CB8AC3E}">
        <p14:creationId xmlns:p14="http://schemas.microsoft.com/office/powerpoint/2010/main" val="6000014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69042"/>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我国为什么要重视生态文明建设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我国资源日益短缺，环境污染严重，生态系统退化，经济发展与资源、环境之间的矛盾日益突出，已经成为我国经济社会发展必须面对的严峻挑战。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符合节约资源和保护环境的基本国策，符合创新、协调、绿色、开放、共享的新发展理念。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面对我国严峻的人口、资源、环境问题，我们的必然选择是转变发展方式，坚持绿色发展理念，走生产发展、生活富裕、生态良好的文明发展道路。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生态兴则文明兴，生态衰则文明衰。走绿色发展道路，建设生态文明，实现可持续发展，已经成为当代中国的发展共识。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追求人与自然和谐共生，是人类面对生态危机作出的智慧选择。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坚持走绿色发展道路，要处理好经济发展与生态环境保护的关系。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91057387"/>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637</TotalTime>
  <Words>4225</Words>
  <Application>Microsoft Office PowerPoint</Application>
  <PresentationFormat>自定义</PresentationFormat>
  <Paragraphs>183</Paragraphs>
  <Slides>32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32</vt:i4>
      </vt:variant>
    </vt:vector>
  </HeadingPairs>
  <TitlesOfParts>
    <vt:vector size="42" baseType="lpstr">
      <vt:lpstr>Calibri</vt:lpstr>
      <vt:lpstr>MS Mincho</vt:lpstr>
      <vt:lpstr>仿宋</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608</cp:revision>
  <dcterms:created xsi:type="dcterms:W3CDTF">2020-11-06T05:24:00Z</dcterms:created>
  <dcterms:modified xsi:type="dcterms:W3CDTF">2025-11-15T13:46:53Z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